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8229600" cx="14630400"/>
  <p:notesSz cx="8229600" cy="14630400"/>
  <p:embeddedFontLst>
    <p:embeddedFont>
      <p:font typeface="Instrument Sans"/>
      <p:regular r:id="rId21"/>
      <p:bold r:id="rId22"/>
      <p:italic r:id="rId23"/>
      <p:boldItalic r:id="rId24"/>
    </p:embeddedFont>
    <p:embeddedFont>
      <p:font typeface="Roboto Mon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Rhian Thomas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InstrumentSans-bold.fntdata"/><Relationship Id="rId21" Type="http://schemas.openxmlformats.org/officeDocument/2006/relationships/font" Target="fonts/InstrumentSans-regular.fntdata"/><Relationship Id="rId24" Type="http://schemas.openxmlformats.org/officeDocument/2006/relationships/font" Target="fonts/InstrumentSans-boldItalic.fntdata"/><Relationship Id="rId23" Type="http://schemas.openxmlformats.org/officeDocument/2006/relationships/font" Target="fonts/Instrument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.fntdata"/><Relationship Id="rId25" Type="http://schemas.openxmlformats.org/officeDocument/2006/relationships/font" Target="fonts/RobotoMono-regular.fntdata"/><Relationship Id="rId28" Type="http://schemas.openxmlformats.org/officeDocument/2006/relationships/font" Target="fonts/RobotoMono-boldItalic.fntdata"/><Relationship Id="rId27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9-16T01:56:34.775">
    <p:pos x="3471" y="1378"/>
    <p:text>Make an earthquake alert system with instructions for what to do if there are different levels of earthquakes. Use box lids to simulate</p:text>
  </p:cm>
</p:cmLst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gif>
</file>

<file path=ppt/media/image20.png>
</file>

<file path=ppt/media/image21.png>
</file>

<file path=ppt/media/image22.png>
</file>

<file path=ppt/media/image25.png>
</file>

<file path=ppt/media/image27.png>
</file>

<file path=ppt/media/image28.png>
</file>

<file path=ppt/media/image29.jpg>
</file>

<file path=ppt/media/image30.png>
</file>

<file path=ppt/media/image31.jpg>
</file>

<file path=ppt/media/image32.png>
</file>

<file path=ppt/media/image4.png>
</file>

<file path=ppt/media/image40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rive.google.com/drive/folders/1KoTSDbW6Hkyzrx8eUJFGTaDPjWMUI6TT?usp=drive_link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rive.google.com/drive/folders/1KoTSDbW6Hkyzrx8eUJFGTaDPjWMUI6TT?usp=drive_link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ayground.com/admin/quiz/68c75d8cd53405ef368925b7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7f8bef93b8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7f8bef93b8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37f8bef93b8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f8bef93b8_1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7f8bef93b8_1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37f8bef93b8_1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 extend students to add, scrolling text blocks to their programs, add sounds or speak blocks, spin/raw motor blocks, matrix animations etc </a:t>
            </a:r>
            <a:br>
              <a:rPr lang="en-US"/>
            </a:br>
            <a:br>
              <a:rPr lang="en-US"/>
            </a:br>
            <a:r>
              <a:rPr lang="en-US"/>
              <a:t>Ambient Light Sensor - Will have a value of around 100 lux when put under the light - Try starting with if </a:t>
            </a:r>
            <a:r>
              <a:rPr lang="en-US"/>
              <a:t>ambient</a:t>
            </a:r>
            <a:r>
              <a:rPr lang="en-US"/>
              <a:t> light &lt;1200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Hot could be a earthquake alert system?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8a6247aa5a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8a6247aa5a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copy of this project is here </a:t>
            </a:r>
            <a:br>
              <a:rPr lang="en-US"/>
            </a:br>
            <a:r>
              <a:rPr lang="en-US" u="sng">
                <a:solidFill>
                  <a:schemeClr val="hlink"/>
                </a:solidFill>
                <a:hlinkClick r:id="rId2"/>
              </a:rPr>
              <a:t>https://drive.google.com/drive/folders/1KoTSDbW6Hkyzrx8eUJFGTaDPjWMUI6TT?usp=drive_link</a:t>
            </a:r>
            <a:br>
              <a:rPr lang="en-US"/>
            </a:br>
            <a:endParaRPr/>
          </a:p>
        </p:txBody>
      </p:sp>
      <p:sp>
        <p:nvSpPr>
          <p:cNvPr id="165" name="Google Shape;165;g38a6247aa5a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8a6247aa5a_1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8a6247aa5a_1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A copy of this project is here </a:t>
            </a:r>
            <a:br>
              <a:rPr lang="en-US"/>
            </a:br>
            <a:r>
              <a:rPr lang="en-US" u="sng">
                <a:solidFill>
                  <a:schemeClr val="hlink"/>
                </a:solidFill>
                <a:hlinkClick r:id="rId2"/>
              </a:rPr>
              <a:t>https://drive.google.com/drive/folders/1KoTSDbW6Hkyzrx8eUJFGTaDPjWMUI6TT?usp=drive_link</a:t>
            </a:r>
            <a:br>
              <a:rPr lang="en-US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38a6247aa5a_1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8a6247aa5a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8a6247aa5a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https://wayground.com/admin/quiz/68c75d8cd53405ef368925b7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 will have to share this via QR code on your own account</a:t>
            </a:r>
            <a:endParaRPr/>
          </a:p>
        </p:txBody>
      </p:sp>
      <p:sp>
        <p:nvSpPr>
          <p:cNvPr id="181" name="Google Shape;181;g38a6247aa5a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rPr lang="en-US" sz="175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Learn how programs make choices based on rules, just like we do every day</a:t>
            </a:r>
            <a:endParaRPr sz="175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rPr lang="en-US" sz="175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Discover how to detect movement and shaking with a special sensor.</a:t>
            </a:r>
            <a:endParaRPr sz="175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1750"/>
              <a:buFont typeface="Instrument Sans"/>
              <a:buNone/>
            </a:pPr>
            <a:r>
              <a:rPr lang="en-US" sz="175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Create programs that react differently depending on what the sensor "feels."</a:t>
            </a:r>
            <a:endParaRPr sz="175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/>
              <a:t>An accelerometer is like a tiny sensor that can tell when something is moving, tilting, or shaking - just like how you can feel when you're in a car that's speeding up or going around a corner!</a:t>
            </a:r>
            <a:endParaRPr sz="2100"/>
          </a:p>
        </p:txBody>
      </p:sp>
      <p:sp>
        <p:nvSpPr>
          <p:cNvPr id="72" name="Google Shape;7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7cf5cbc40a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7cf5cbc40a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37cf5cbc40a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7dbb99a3c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7dbb99a3c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 to students - </a:t>
            </a:r>
            <a:endParaRPr/>
          </a:p>
        </p:txBody>
      </p:sp>
      <p:sp>
        <p:nvSpPr>
          <p:cNvPr id="92" name="Google Shape;92;g37dbb99a3c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8a64d35238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8a64d35238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8a64d35238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1.xml"/><Relationship Id="rId4" Type="http://schemas.openxmlformats.org/officeDocument/2006/relationships/image" Target="../media/image21.png"/><Relationship Id="rId5" Type="http://schemas.openxmlformats.org/officeDocument/2006/relationships/image" Target="../media/image20.png"/><Relationship Id="rId6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9.jpg"/><Relationship Id="rId4" Type="http://schemas.openxmlformats.org/officeDocument/2006/relationships/image" Target="../media/image3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0.png"/><Relationship Id="rId4" Type="http://schemas.openxmlformats.org/officeDocument/2006/relationships/hyperlink" Target="https://wayground.com/admin/quiz/68c75d8cd53405ef368925b7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32.png"/><Relationship Id="rId6" Type="http://schemas.openxmlformats.org/officeDocument/2006/relationships/image" Target="../media/image2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/>
          <p:nvPr/>
        </p:nvSpPr>
        <p:spPr>
          <a:xfrm>
            <a:off x="348300" y="511250"/>
            <a:ext cx="14791500" cy="9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4450"/>
              <a:buFont typeface="Instrument Sans"/>
              <a:buNone/>
            </a:pPr>
            <a:r>
              <a:rPr b="1" lang="en-US" sz="3850" u="sng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Conditional Logic &amp; Sensors: Making Our Programs Smart!</a:t>
            </a:r>
            <a:endParaRPr b="1" sz="3850" u="sng" cap="none" strike="noStrike"/>
          </a:p>
        </p:txBody>
      </p:sp>
      <p:sp>
        <p:nvSpPr>
          <p:cNvPr id="53" name="Google Shape;53;p12"/>
          <p:cNvSpPr/>
          <p:nvPr/>
        </p:nvSpPr>
        <p:spPr>
          <a:xfrm>
            <a:off x="440200" y="6461325"/>
            <a:ext cx="13741500" cy="16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1750"/>
              <a:buFont typeface="Instrument Sans"/>
              <a:buNone/>
            </a:pPr>
            <a:r>
              <a:rPr lang="en-US" sz="305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Today, we'll learn how computers can make choices, and how we can teach them to react to things around them using sensors.</a:t>
            </a:r>
            <a:endParaRPr b="0" i="0" sz="3050" u="none" cap="none" strike="noStrike"/>
          </a:p>
        </p:txBody>
      </p:sp>
      <p:pic>
        <p:nvPicPr>
          <p:cNvPr descr="Sensors text concept. Shablon for presentation and Infographics. (Provided by Getty Images)" id="54" name="Google Shape;54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1650" y="1714256"/>
            <a:ext cx="6076877" cy="3798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/>
        </p:nvSpPr>
        <p:spPr>
          <a:xfrm>
            <a:off x="237925" y="514850"/>
            <a:ext cx="140019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/>
              <a:t>How could we use this technology to help solve a real </a:t>
            </a:r>
            <a:r>
              <a:rPr lang="en-US" sz="4500"/>
              <a:t>life</a:t>
            </a:r>
            <a:r>
              <a:rPr lang="en-US" sz="4500"/>
              <a:t> problem?</a:t>
            </a:r>
            <a:endParaRPr sz="4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pic>
        <p:nvPicPr>
          <p:cNvPr descr="an illustration of an earthquake with a clock and a lamp (provided by Tenor)"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3375" y="2169750"/>
            <a:ext cx="4743450" cy="474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1"/>
          <p:cNvSpPr txBox="1"/>
          <p:nvPr/>
        </p:nvSpPr>
        <p:spPr>
          <a:xfrm>
            <a:off x="2554675" y="3217725"/>
            <a:ext cx="52692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</a:rPr>
              <a:t>When would we need to detect different levels of the Earth’s movement?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4373875" cy="379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/>
        </p:nvSpPr>
        <p:spPr>
          <a:xfrm>
            <a:off x="783950" y="4181100"/>
            <a:ext cx="10784400" cy="32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Can you build an earthquake alert system using: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-US" sz="3600"/>
              <a:t> multiple IF/ELSE statements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-US" sz="3600"/>
              <a:t>sound - giving warnings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-US" sz="3600"/>
              <a:t>lights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-"/>
            </a:pPr>
            <a:r>
              <a:rPr lang="en-US" sz="3600"/>
              <a:t>different thresholds </a:t>
            </a:r>
            <a:endParaRPr sz="3600"/>
          </a:p>
        </p:txBody>
      </p:sp>
      <p:sp>
        <p:nvSpPr>
          <p:cNvPr id="137" name="Google Shape;137;p22"/>
          <p:cNvSpPr/>
          <p:nvPr/>
        </p:nvSpPr>
        <p:spPr>
          <a:xfrm>
            <a:off x="9735099" y="5078175"/>
            <a:ext cx="5070330" cy="3003210"/>
          </a:xfrm>
          <a:prstGeom prst="irregularSeal1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lt1"/>
                </a:solidFill>
              </a:rPr>
              <a:t>How could you simulate an earthquake to test it?</a:t>
            </a:r>
            <a:endParaRPr sz="2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/>
          <p:nvPr/>
        </p:nvSpPr>
        <p:spPr>
          <a:xfrm>
            <a:off x="793790" y="341590"/>
            <a:ext cx="96561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Beyond the Basics: Challenge Cards!</a:t>
            </a:r>
            <a:endParaRPr b="0" i="0" sz="4450" u="none" cap="none" strike="noStrike"/>
          </a:p>
        </p:txBody>
      </p:sp>
      <p:sp>
        <p:nvSpPr>
          <p:cNvPr id="144" name="Google Shape;144;p23"/>
          <p:cNvSpPr/>
          <p:nvPr/>
        </p:nvSpPr>
        <p:spPr>
          <a:xfrm>
            <a:off x="717584" y="1888425"/>
            <a:ext cx="4196400" cy="5824500"/>
          </a:xfrm>
          <a:prstGeom prst="roundRect">
            <a:avLst>
              <a:gd fmla="val 2738" name="adj"/>
            </a:avLst>
          </a:prstGeom>
          <a:solidFill>
            <a:srgbClr val="FFFFFF">
              <a:alpha val="74901"/>
            </a:srgbClr>
          </a:solidFill>
          <a:ln cap="flat" cmpd="sng" w="30475">
            <a:solidFill>
              <a:srgbClr val="AEE4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5" name="Google Shape;14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1975" y="1711655"/>
            <a:ext cx="272178" cy="45557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46" name="Google Shape;146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47379" y="5130522"/>
            <a:ext cx="272177" cy="272177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3"/>
          <p:cNvSpPr/>
          <p:nvPr/>
        </p:nvSpPr>
        <p:spPr>
          <a:xfrm>
            <a:off x="1088227" y="2508817"/>
            <a:ext cx="3455100" cy="11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Green Card</a:t>
            </a:r>
            <a:r>
              <a:rPr lang="en-US" sz="22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: Add sounds to your current program</a:t>
            </a:r>
            <a:endParaRPr b="0" i="0" sz="2200" u="none" cap="none" strike="noStrike"/>
          </a:p>
        </p:txBody>
      </p:sp>
      <p:sp>
        <p:nvSpPr>
          <p:cNvPr id="148" name="Google Shape;148;p23"/>
          <p:cNvSpPr/>
          <p:nvPr/>
        </p:nvSpPr>
        <p:spPr>
          <a:xfrm>
            <a:off x="1088225" y="3942654"/>
            <a:ext cx="3455100" cy="11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050"/>
              <a:buFont typeface="Instrument Sans"/>
              <a:buChar char="•"/>
            </a:pPr>
            <a:r>
              <a:rPr b="0" i="0" lang="en-US" sz="20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Add different sounds: alarm for motion, gentle for stillness.</a:t>
            </a:r>
            <a:endParaRPr b="0" i="0" sz="2050" u="none" cap="none" strike="noStrike"/>
          </a:p>
        </p:txBody>
      </p:sp>
      <p:sp>
        <p:nvSpPr>
          <p:cNvPr id="149" name="Google Shape;149;p23"/>
          <p:cNvSpPr/>
          <p:nvPr/>
        </p:nvSpPr>
        <p:spPr>
          <a:xfrm>
            <a:off x="1088227" y="5344422"/>
            <a:ext cx="3455100" cy="12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050"/>
              <a:buFont typeface="Instrument Sans"/>
              <a:buChar char="•"/>
            </a:pPr>
            <a:r>
              <a:rPr b="0" i="0" lang="en-US" sz="20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Experiment with different movement levels.</a:t>
            </a:r>
            <a:endParaRPr b="0" i="0" sz="2050" u="none" cap="none" strike="noStrike"/>
          </a:p>
        </p:txBody>
      </p:sp>
      <p:sp>
        <p:nvSpPr>
          <p:cNvPr id="150" name="Google Shape;150;p23"/>
          <p:cNvSpPr/>
          <p:nvPr/>
        </p:nvSpPr>
        <p:spPr>
          <a:xfrm>
            <a:off x="5140750" y="1817249"/>
            <a:ext cx="4196400" cy="5824500"/>
          </a:xfrm>
          <a:prstGeom prst="roundRect">
            <a:avLst>
              <a:gd fmla="val 2738" name="adj"/>
            </a:avLst>
          </a:prstGeom>
          <a:solidFill>
            <a:srgbClr val="FFFFFF">
              <a:alpha val="74901"/>
            </a:srgbClr>
          </a:solidFill>
          <a:ln cap="flat" cmpd="sng" w="30475">
            <a:solidFill>
              <a:srgbClr val="FCEC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1" name="Google Shape;151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35153" y="1711643"/>
            <a:ext cx="272177" cy="2721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2" name="Google Shape;152;p2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170551" y="5130522"/>
            <a:ext cx="272177" cy="272177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/>
          <p:nvPr/>
        </p:nvSpPr>
        <p:spPr>
          <a:xfrm>
            <a:off x="5511403" y="2187893"/>
            <a:ext cx="34551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rPr lang="en-US" sz="22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Motion </a:t>
            </a:r>
            <a:r>
              <a:rPr lang="en-US" sz="22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detector Multiple levels</a:t>
            </a:r>
            <a:endParaRPr b="0" i="0" sz="2200" u="none" cap="none" strike="noStrike"/>
          </a:p>
        </p:txBody>
      </p:sp>
      <p:sp>
        <p:nvSpPr>
          <p:cNvPr id="154" name="Google Shape;154;p23"/>
          <p:cNvSpPr/>
          <p:nvPr/>
        </p:nvSpPr>
        <p:spPr>
          <a:xfrm>
            <a:off x="5511400" y="3032650"/>
            <a:ext cx="34551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050"/>
              <a:buFont typeface="Instrument Sans"/>
              <a:buChar char="•"/>
            </a:pPr>
            <a:r>
              <a:rPr b="0" i="0" lang="en-US" sz="20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Create 3 levels: Green (still), Yellow (moderate), Red (fast).</a:t>
            </a:r>
            <a:endParaRPr b="0" i="0" sz="2050" u="none" cap="none" strike="noStrike"/>
          </a:p>
        </p:txBody>
      </p:sp>
      <p:sp>
        <p:nvSpPr>
          <p:cNvPr id="155" name="Google Shape;155;p23"/>
          <p:cNvSpPr/>
          <p:nvPr/>
        </p:nvSpPr>
        <p:spPr>
          <a:xfrm>
            <a:off x="5511400" y="4752152"/>
            <a:ext cx="3455100" cy="1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619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050"/>
              <a:buFont typeface="Instrument Sans"/>
              <a:buChar char="•"/>
            </a:pPr>
            <a:r>
              <a:rPr b="0" i="0" lang="en-US" sz="20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Use multiple IF statements for different thresholds.</a:t>
            </a:r>
            <a:endParaRPr b="0" i="0" sz="2050" u="none" cap="none" strike="noStrike"/>
          </a:p>
        </p:txBody>
      </p:sp>
      <p:sp>
        <p:nvSpPr>
          <p:cNvPr id="156" name="Google Shape;156;p23"/>
          <p:cNvSpPr/>
          <p:nvPr/>
        </p:nvSpPr>
        <p:spPr>
          <a:xfrm>
            <a:off x="9563923" y="1817249"/>
            <a:ext cx="4196400" cy="5824500"/>
          </a:xfrm>
          <a:prstGeom prst="roundRect">
            <a:avLst>
              <a:gd fmla="val 2738" name="adj"/>
            </a:avLst>
          </a:prstGeom>
          <a:solidFill>
            <a:srgbClr val="FFFFFF">
              <a:alpha val="74900"/>
            </a:srgbClr>
          </a:solidFill>
          <a:ln cap="flat" cmpd="sng" w="30475">
            <a:solidFill>
              <a:srgbClr val="FAA1A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`</a:t>
            </a:r>
            <a:endParaRPr/>
          </a:p>
        </p:txBody>
      </p:sp>
      <p:pic>
        <p:nvPicPr>
          <p:cNvPr descr="preencoded.png" id="157" name="Google Shape;157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458325" y="1711643"/>
            <a:ext cx="272177" cy="27217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58" name="Google Shape;158;p2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593723" y="5130522"/>
            <a:ext cx="272177" cy="272177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/>
          <p:nvPr/>
        </p:nvSpPr>
        <p:spPr>
          <a:xfrm>
            <a:off x="9934575" y="2187947"/>
            <a:ext cx="3455100" cy="54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rPr lang="en-US" sz="22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Lightning Detector </a:t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rPr b="1" lang="en-US" sz="2200" u="sng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Using Ambient light sensor</a:t>
            </a:r>
            <a:endParaRPr b="1" sz="2200" u="sng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t/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rPr lang="en-US" sz="22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Create 3 Levels</a:t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t/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rPr lang="en-US" sz="22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Use multiple IF statements for different thresholds</a:t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t/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br>
              <a:rPr lang="en-US" sz="22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</a:br>
            <a:r>
              <a:rPr lang="en-US" sz="22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Ambient Light  Sensor will be the inverse (&lt;)</a:t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t/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t/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t/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200"/>
              <a:buFont typeface="Instrument Sans"/>
              <a:buNone/>
            </a:pPr>
            <a:r>
              <a:rPr lang="en-US" sz="22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 </a:t>
            </a:r>
            <a:endParaRPr sz="2200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60" name="Google Shape;160;p23"/>
          <p:cNvSpPr/>
          <p:nvPr/>
        </p:nvSpPr>
        <p:spPr>
          <a:xfrm>
            <a:off x="5822991" y="6132801"/>
            <a:ext cx="117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4450"/>
              <a:buFont typeface="Instrument Sans"/>
              <a:buNone/>
            </a:pPr>
            <a:r>
              <a:rPr b="1" i="1" lang="en-US" sz="4450" u="sng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Hot</a:t>
            </a:r>
            <a:endParaRPr b="1" i="1" sz="4450" u="sng" cap="none" strike="noStrike"/>
          </a:p>
        </p:txBody>
      </p:sp>
      <p:sp>
        <p:nvSpPr>
          <p:cNvPr id="161" name="Google Shape;161;p23"/>
          <p:cNvSpPr/>
          <p:nvPr/>
        </p:nvSpPr>
        <p:spPr>
          <a:xfrm>
            <a:off x="10090214" y="6742400"/>
            <a:ext cx="29898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4450"/>
              <a:buFont typeface="Instrument Sans"/>
              <a:buNone/>
            </a:pPr>
            <a:r>
              <a:rPr b="1" i="1" lang="en-US" sz="4450" u="sng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Spicy</a:t>
            </a:r>
            <a:endParaRPr b="1" i="1" sz="4450" u="sng" cap="none" strike="noStrik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346" y="431251"/>
            <a:ext cx="11982624" cy="775214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/>
          <p:nvPr/>
        </p:nvSpPr>
        <p:spPr>
          <a:xfrm>
            <a:off x="2927391" y="1408401"/>
            <a:ext cx="11742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4450"/>
              <a:buFont typeface="Instrument Sans"/>
              <a:buNone/>
            </a:pPr>
            <a:r>
              <a:rPr b="1" i="1" lang="en-US" sz="4450" u="sng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Hot</a:t>
            </a:r>
            <a:endParaRPr b="1" i="1" sz="4450" u="sng" cap="none" strike="noStrik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5" title="Screenshot 2025-09-15 at 08.51.50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926" y="543038"/>
            <a:ext cx="12685026" cy="747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5"/>
          <p:cNvSpPr txBox="1"/>
          <p:nvPr/>
        </p:nvSpPr>
        <p:spPr>
          <a:xfrm>
            <a:off x="1099800" y="170682"/>
            <a:ext cx="65988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/>
              <a:t>Lightning </a:t>
            </a:r>
            <a:r>
              <a:rPr b="1" lang="en-US" sz="2400" u="sng"/>
              <a:t>Detector</a:t>
            </a:r>
            <a:r>
              <a:rPr b="1" lang="en-US" sz="2400" u="sng"/>
              <a:t> system</a:t>
            </a:r>
            <a:endParaRPr b="1" sz="2400" u="sng"/>
          </a:p>
        </p:txBody>
      </p:sp>
      <p:pic>
        <p:nvPicPr>
          <p:cNvPr id="176" name="Google Shape;176;p25" title="Screenshot 2025-09-15 at 08.47.44.jpeg"/>
          <p:cNvPicPr preferRelativeResize="0"/>
          <p:nvPr/>
        </p:nvPicPr>
        <p:blipFill rotWithShape="1">
          <a:blip r:embed="rId4">
            <a:alphaModFix/>
          </a:blip>
          <a:srcRect b="25354" l="40910" r="32709" t="27272"/>
          <a:stretch/>
        </p:blipFill>
        <p:spPr>
          <a:xfrm>
            <a:off x="15112875" y="284450"/>
            <a:ext cx="5110349" cy="688327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5"/>
          <p:cNvSpPr/>
          <p:nvPr/>
        </p:nvSpPr>
        <p:spPr>
          <a:xfrm>
            <a:off x="3384614" y="990957"/>
            <a:ext cx="29898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4450"/>
              <a:buFont typeface="Instrument Sans"/>
              <a:buNone/>
            </a:pPr>
            <a:r>
              <a:rPr b="1" i="1" lang="en-US" sz="4450" u="sng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Spicy</a:t>
            </a:r>
            <a:endParaRPr b="1" i="1" sz="4450" u="sng" cap="none" strike="noStrike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/>
          <p:nvPr/>
        </p:nvSpPr>
        <p:spPr>
          <a:xfrm>
            <a:off x="793790" y="341590"/>
            <a:ext cx="96561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4450"/>
              <a:buFont typeface="Instrument Sans"/>
              <a:buNone/>
            </a:pPr>
            <a:r>
              <a:rPr lang="en-US" sz="4450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Quiz Time </a:t>
            </a:r>
            <a:endParaRPr b="0" i="0" sz="4450" u="none" cap="none" strike="noStrike"/>
          </a:p>
        </p:txBody>
      </p:sp>
      <p:pic>
        <p:nvPicPr>
          <p:cNvPr id="184" name="Google Shape;184;p26" title="Screenshot 2025-09-15 at 07.39.3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450" y="1677665"/>
            <a:ext cx="11563350" cy="22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/>
        </p:nvSpPr>
        <p:spPr>
          <a:xfrm>
            <a:off x="793800" y="5255675"/>
            <a:ext cx="12342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https://wayground.com/admin/quiz/68c75d8cd53405ef368925b7</a:t>
            </a:r>
            <a:endParaRPr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353" y="4033149"/>
            <a:ext cx="3849900" cy="38499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/>
        </p:nvSpPr>
        <p:spPr>
          <a:xfrm>
            <a:off x="220300" y="152400"/>
            <a:ext cx="14410200" cy="44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4300">
                <a:solidFill>
                  <a:schemeClr val="dk1"/>
                </a:solidFill>
              </a:rPr>
              <a:t>Lesson Overview</a:t>
            </a:r>
            <a:endParaRPr b="1" sz="4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chemeClr val="dk1"/>
                </a:solidFill>
              </a:rPr>
              <a:t>Today you will learn to:</a:t>
            </a:r>
            <a:endParaRPr b="1" sz="3700">
              <a:solidFill>
                <a:schemeClr val="dk1"/>
              </a:solidFill>
            </a:endParaRPr>
          </a:p>
          <a:p>
            <a:pPr indent="-463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b="1" lang="en-US" sz="3700">
                <a:solidFill>
                  <a:schemeClr val="dk1"/>
                </a:solidFill>
              </a:rPr>
              <a:t>Understand IF/ELSE logic</a:t>
            </a:r>
            <a:r>
              <a:rPr lang="en-US" sz="3700">
                <a:solidFill>
                  <a:schemeClr val="dk1"/>
                </a:solidFill>
              </a:rPr>
              <a:t> - Make your program make decisions</a:t>
            </a:r>
            <a:endParaRPr sz="3700">
              <a:solidFill>
                <a:schemeClr val="dk1"/>
              </a:solidFill>
            </a:endParaRPr>
          </a:p>
          <a:p>
            <a:pPr indent="-463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b="1" lang="en-US" sz="3700">
                <a:solidFill>
                  <a:schemeClr val="dk1"/>
                </a:solidFill>
              </a:rPr>
              <a:t>Use the Accelerometer sensor</a:t>
            </a:r>
            <a:r>
              <a:rPr lang="en-US" sz="3700">
                <a:solidFill>
                  <a:schemeClr val="dk1"/>
                </a:solidFill>
              </a:rPr>
              <a:t> - Detect shaking and movement</a:t>
            </a:r>
            <a:endParaRPr sz="3700">
              <a:solidFill>
                <a:schemeClr val="dk1"/>
              </a:solidFill>
            </a:endParaRPr>
          </a:p>
          <a:p>
            <a:pPr indent="-463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b="1" lang="en-US" sz="3700">
                <a:solidFill>
                  <a:schemeClr val="dk1"/>
                </a:solidFill>
              </a:rPr>
              <a:t>Program Smart Responses</a:t>
            </a:r>
            <a:r>
              <a:rPr lang="en-US" sz="3700">
                <a:solidFill>
                  <a:schemeClr val="dk1"/>
                </a:solidFill>
              </a:rPr>
              <a:t> - Make your astronaut react to motion!</a:t>
            </a:r>
            <a:endParaRPr sz="3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1450" y="3298475"/>
            <a:ext cx="3782650" cy="37826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67600" y="0"/>
            <a:ext cx="14397600" cy="57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1"/>
                </a:solidFill>
              </a:rPr>
              <a:t>What is Conditional Logic?</a:t>
            </a:r>
            <a:endParaRPr b="1" sz="3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dk1"/>
                </a:solidFill>
              </a:rPr>
              <a:t>Conditional logic = Making decisions based on conditions</a:t>
            </a:r>
            <a:endParaRPr b="1"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</a:rPr>
              <a:t>Imagine telling a computer: "</a:t>
            </a:r>
            <a:r>
              <a:rPr b="1" lang="en-US" sz="2900">
                <a:solidFill>
                  <a:schemeClr val="dk1"/>
                </a:solidFill>
              </a:rPr>
              <a:t>IF</a:t>
            </a:r>
            <a:r>
              <a:rPr lang="en-US" sz="2900">
                <a:solidFill>
                  <a:schemeClr val="dk1"/>
                </a:solidFill>
              </a:rPr>
              <a:t> it's raining, </a:t>
            </a:r>
            <a:r>
              <a:rPr b="1" lang="en-US" sz="2900">
                <a:solidFill>
                  <a:schemeClr val="dk1"/>
                </a:solidFill>
              </a:rPr>
              <a:t>THEN</a:t>
            </a:r>
            <a:r>
              <a:rPr lang="en-US" sz="2900">
                <a:solidFill>
                  <a:schemeClr val="dk1"/>
                </a:solidFill>
              </a:rPr>
              <a:t> take an umbrella, </a:t>
            </a:r>
            <a:r>
              <a:rPr b="1" lang="en-US" sz="2900">
                <a:solidFill>
                  <a:schemeClr val="dk1"/>
                </a:solidFill>
              </a:rPr>
              <a:t>ELSE</a:t>
            </a:r>
            <a:r>
              <a:rPr lang="en-US" sz="2900">
                <a:solidFill>
                  <a:schemeClr val="dk1"/>
                </a:solidFill>
              </a:rPr>
              <a:t> leave it at home."</a:t>
            </a:r>
            <a:endParaRPr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1"/>
                </a:solidFill>
              </a:rPr>
              <a:t>That's conditional logic! It's all about making decisions.</a:t>
            </a:r>
            <a:endParaRPr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dk1"/>
                </a:solidFill>
              </a:rPr>
              <a:t>Another example - Smart thermostat:</a:t>
            </a:r>
            <a:endParaRPr b="1"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b="1" lang="en-US" sz="2900">
                <a:solidFill>
                  <a:schemeClr val="dk1"/>
                </a:solidFill>
              </a:rPr>
              <a:t>IF</a:t>
            </a:r>
            <a:r>
              <a:rPr lang="en-US" sz="2900">
                <a:solidFill>
                  <a:schemeClr val="dk1"/>
                </a:solidFill>
              </a:rPr>
              <a:t> the room is too hot, </a:t>
            </a:r>
            <a:r>
              <a:rPr b="1" lang="en-US" sz="2900">
                <a:solidFill>
                  <a:schemeClr val="dk1"/>
                </a:solidFill>
              </a:rPr>
              <a:t>THEN</a:t>
            </a:r>
            <a:r>
              <a:rPr lang="en-US" sz="2900">
                <a:solidFill>
                  <a:schemeClr val="dk1"/>
                </a:solidFill>
              </a:rPr>
              <a:t> turn on the air conditioner</a:t>
            </a:r>
            <a:endParaRPr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b="1" lang="en-US" sz="2900">
                <a:solidFill>
                  <a:schemeClr val="dk1"/>
                </a:solidFill>
              </a:rPr>
              <a:t>ELSE</a:t>
            </a:r>
            <a:r>
              <a:rPr lang="en-US" sz="2900">
                <a:solidFill>
                  <a:schemeClr val="dk1"/>
                </a:solidFill>
              </a:rPr>
              <a:t> (if it's not too hot), keep it off</a:t>
            </a:r>
            <a:endParaRPr sz="2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697706" y="1571149"/>
            <a:ext cx="13234987" cy="319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SzPts val="1550"/>
              <a:buFont typeface="Arial"/>
              <a:buNone/>
            </a:pPr>
            <a:r>
              <a:t/>
            </a:r>
            <a:endParaRPr b="0" i="0" sz="1550" u="none" cap="none" strike="noStrike"/>
          </a:p>
        </p:txBody>
      </p:sp>
      <p:sp>
        <p:nvSpPr>
          <p:cNvPr id="75" name="Google Shape;75;p15"/>
          <p:cNvSpPr/>
          <p:nvPr/>
        </p:nvSpPr>
        <p:spPr>
          <a:xfrm>
            <a:off x="697706" y="2293858"/>
            <a:ext cx="6374368" cy="3190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SzPts val="1550"/>
              <a:buFont typeface="Arial"/>
              <a:buNone/>
            </a:pPr>
            <a:r>
              <a:t/>
            </a:r>
            <a:endParaRPr b="0" i="0" sz="1550" u="none" cap="none" strike="noStrike"/>
          </a:p>
        </p:txBody>
      </p:sp>
      <p:pic>
        <p:nvPicPr>
          <p:cNvPr id="76" name="Google Shape;76;p15" title="jpeg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7125" y="2085981"/>
            <a:ext cx="5311864" cy="354125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0" y="473150"/>
            <a:ext cx="13932600" cy="49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1"/>
                </a:solidFill>
              </a:rPr>
              <a:t>Meet Your New Sensor: The Accelerometer!</a:t>
            </a:r>
            <a:endParaRPr b="1" sz="3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dk1"/>
                </a:solidFill>
              </a:rPr>
              <a:t>What is it?</a:t>
            </a:r>
            <a:r>
              <a:rPr lang="en-US" sz="2900">
                <a:solidFill>
                  <a:schemeClr val="dk1"/>
                </a:solidFill>
              </a:rPr>
              <a:t> An accelerometer detects movement and shaking - like the sensor in your phone that knows when you tilt it!</a:t>
            </a:r>
            <a:endParaRPr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chemeClr val="dk1"/>
                </a:solidFill>
              </a:rPr>
              <a:t>How it Works:</a:t>
            </a:r>
            <a:endParaRPr b="1"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b="1" lang="en-US" sz="2900">
                <a:solidFill>
                  <a:schemeClr val="dk1"/>
                </a:solidFill>
              </a:rPr>
              <a:t>No movement</a:t>
            </a:r>
            <a:r>
              <a:rPr lang="en-US" sz="2900">
                <a:solidFill>
                  <a:schemeClr val="dk1"/>
                </a:solidFill>
              </a:rPr>
              <a:t> = low numbers (like 0-5)</a:t>
            </a:r>
            <a:endParaRPr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b="1" lang="en-US" sz="2900">
                <a:solidFill>
                  <a:schemeClr val="dk1"/>
                </a:solidFill>
              </a:rPr>
              <a:t>Gentle movement</a:t>
            </a:r>
            <a:r>
              <a:rPr lang="en-US" sz="2900">
                <a:solidFill>
                  <a:schemeClr val="dk1"/>
                </a:solidFill>
              </a:rPr>
              <a:t> = medium numbers (like 10-20)</a:t>
            </a:r>
            <a:endParaRPr sz="2900">
              <a:solidFill>
                <a:schemeClr val="dk1"/>
              </a:solidFill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Char char="●"/>
            </a:pPr>
            <a:r>
              <a:rPr b="1" lang="en-US" sz="2900">
                <a:solidFill>
                  <a:schemeClr val="dk1"/>
                </a:solidFill>
              </a:rPr>
              <a:t>Energetic shaking</a:t>
            </a:r>
            <a:r>
              <a:rPr lang="en-US" sz="2900">
                <a:solidFill>
                  <a:schemeClr val="dk1"/>
                </a:solidFill>
              </a:rPr>
              <a:t> = high numbers (like 50+)</a:t>
            </a:r>
            <a:endParaRPr sz="2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152075" y="6002575"/>
            <a:ext cx="87366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2900">
                <a:solidFill>
                  <a:schemeClr val="dk1"/>
                </a:solidFill>
              </a:rPr>
              <a:t>The Magic of Thresholds:</a:t>
            </a:r>
            <a:r>
              <a:rPr lang="en-US" sz="2900">
                <a:solidFill>
                  <a:schemeClr val="dk1"/>
                </a:solidFill>
              </a:rPr>
              <a:t> A threshold is a "trigger number" that makes something happen.</a:t>
            </a:r>
            <a:endParaRPr sz="2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/>
        </p:nvSpPr>
        <p:spPr>
          <a:xfrm>
            <a:off x="0" y="0"/>
            <a:ext cx="10890000" cy="67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Nintendo Switch</a:t>
            </a:r>
            <a:r>
              <a:rPr lang="en-US" sz="3900"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- motion controls in games like Mario Kart (steering)</a:t>
            </a:r>
            <a:endParaRPr sz="3900">
              <a:solidFill>
                <a:schemeClr val="dk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chemeClr val="dk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Wii Remote</a:t>
            </a:r>
            <a:r>
              <a:rPr lang="en-US" sz="3900"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- motion sensing for sports games and dancing</a:t>
            </a:r>
            <a:endParaRPr sz="3900">
              <a:solidFill>
                <a:schemeClr val="dk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chemeClr val="dk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Smart watches</a:t>
            </a:r>
            <a:r>
              <a:rPr lang="en-US" sz="3900"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- tracks when you're walking, running, or exercising</a:t>
            </a:r>
            <a:endParaRPr sz="3900">
              <a:solidFill>
                <a:schemeClr val="dk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chemeClr val="dk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Drones</a:t>
            </a:r>
            <a:r>
              <a:rPr lang="en-US" sz="3900"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- keeps them stable and level while flying</a:t>
            </a:r>
            <a:endParaRPr sz="3900">
              <a:solidFill>
                <a:schemeClr val="dk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81175" y="114850"/>
            <a:ext cx="2603549" cy="2603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2400" y="2870799"/>
            <a:ext cx="246697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23925" y="5422700"/>
            <a:ext cx="1777400" cy="207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 rotWithShape="1">
          <a:blip r:embed="rId6">
            <a:alphaModFix/>
          </a:blip>
          <a:srcRect b="13971" l="0" r="0" t="20800"/>
          <a:stretch/>
        </p:blipFill>
        <p:spPr>
          <a:xfrm>
            <a:off x="3839417" y="5990325"/>
            <a:ext cx="3433258" cy="223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121025" y="147922"/>
            <a:ext cx="38190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/>
              <a:t>Core Activity</a:t>
            </a:r>
            <a:endParaRPr b="1" sz="2400" u="sng"/>
          </a:p>
        </p:txBody>
      </p:sp>
      <p:sp>
        <p:nvSpPr>
          <p:cNvPr id="95" name="Google Shape;95;p17"/>
          <p:cNvSpPr txBox="1"/>
          <p:nvPr/>
        </p:nvSpPr>
        <p:spPr>
          <a:xfrm>
            <a:off x="457200" y="1371600"/>
            <a:ext cx="3000000" cy="40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chemeClr val="dk1"/>
                </a:solidFill>
              </a:rPr>
              <a:t>🔴 Shake for Red!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What happens:</a:t>
            </a:r>
            <a:endParaRPr b="1"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IF Sphero shakes hard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THEN set Main LED to RED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AND play Alarm Sound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The code block:</a:t>
            </a:r>
            <a:r>
              <a:rPr lang="en-US" sz="1900">
                <a:solidFill>
                  <a:schemeClr val="dk1"/>
                </a:solidFill>
              </a:rPr>
              <a:t> </a:t>
            </a:r>
            <a:r>
              <a:rPr lang="en-US" sz="19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if (is_shaking?(red))</a:t>
            </a:r>
            <a:endParaRPr sz="19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4876800" y="1447800"/>
            <a:ext cx="3902400" cy="33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chemeClr val="dk1"/>
                </a:solidFill>
              </a:rPr>
              <a:t>🟢 Still for Green!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What happens:</a:t>
            </a:r>
            <a:endParaRPr b="1"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ELSE (if not shaking)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THEN set Main device to still, GREEN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AND play Gentle Sound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The code block:</a:t>
            </a:r>
            <a:r>
              <a:rPr lang="en-US" sz="1900">
                <a:solidFill>
                  <a:schemeClr val="dk1"/>
                </a:solidFill>
              </a:rPr>
              <a:t> </a:t>
            </a:r>
            <a:r>
              <a:rPr lang="en-US" sz="19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set_main led(green)</a:t>
            </a:r>
            <a:endParaRPr sz="19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9753600" y="1371600"/>
            <a:ext cx="3711300" cy="46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100">
                <a:solidFill>
                  <a:schemeClr val="dk1"/>
                </a:solidFill>
              </a:rPr>
              <a:t>🔄 Loop &amp; Test!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Keep it running:</a:t>
            </a:r>
            <a:endParaRPr b="1"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Repeat forever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Run your program! Does it work?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Share &amp; refine!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Why loop forever?</a:t>
            </a:r>
            <a:r>
              <a:rPr lang="en-US" sz="1900">
                <a:solidFill>
                  <a:schemeClr val="dk1"/>
                </a:solidFill>
              </a:rPr>
              <a:t> Your program needs to keep checking: "Am I shaking? Am I still?" over and over again - that's how it knows when to change!</a:t>
            </a:r>
            <a:endParaRPr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798671" y="1751409"/>
            <a:ext cx="32418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000"/>
              <a:buFont typeface="Instrument Sans"/>
              <a:buNone/>
            </a:pPr>
            <a:r>
              <a:t/>
            </a:r>
            <a:endParaRPr b="1" sz="2000" u="sng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4624840" y="4714222"/>
            <a:ext cx="2580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000"/>
              <a:buFont typeface="Instrument Sans"/>
              <a:buNone/>
            </a:pPr>
            <a:r>
              <a:t/>
            </a:r>
            <a:endParaRPr b="1" i="0" sz="2000" u="sng" cap="none" strike="noStrike"/>
          </a:p>
        </p:txBody>
      </p:sp>
      <p:sp>
        <p:nvSpPr>
          <p:cNvPr id="105" name="Google Shape;105;p18"/>
          <p:cNvSpPr/>
          <p:nvPr/>
        </p:nvSpPr>
        <p:spPr>
          <a:xfrm>
            <a:off x="722471" y="4957167"/>
            <a:ext cx="206400" cy="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1600"/>
              <a:buFont typeface="Instrument Sans"/>
              <a:buNone/>
            </a:pPr>
            <a:r>
              <a:t/>
            </a:r>
            <a:endParaRPr b="0" i="0" sz="1600" u="none" cap="none" strike="noStrike"/>
          </a:p>
        </p:txBody>
      </p:sp>
      <p:pic>
        <p:nvPicPr>
          <p:cNvPr descr="preencoded.png" id="106" name="Google Shape;10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2471" y="5264468"/>
            <a:ext cx="13185458" cy="22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 title="IMG_3554.jpg"/>
          <p:cNvPicPr preferRelativeResize="0"/>
          <p:nvPr/>
        </p:nvPicPr>
        <p:blipFill rotWithShape="1">
          <a:blip r:embed="rId4">
            <a:alphaModFix/>
          </a:blip>
          <a:srcRect b="0" l="8273" r="0" t="12739"/>
          <a:stretch/>
        </p:blipFill>
        <p:spPr>
          <a:xfrm>
            <a:off x="8491624" y="895950"/>
            <a:ext cx="5750100" cy="643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76200" y="228600"/>
            <a:ext cx="7932000" cy="73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</a:rPr>
              <a:t>Step 1: Test the accelerometer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Shake your device gently, then harder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Watch how the accelerometer numbers change on screen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AutoNum type="arabicPeriod"/>
            </a:pPr>
            <a:r>
              <a:rPr lang="en-US" sz="2200">
                <a:solidFill>
                  <a:schemeClr val="dk1"/>
                </a:solidFill>
              </a:rPr>
              <a:t>Find the threshold that works best for your astronaut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</a:rPr>
              <a:t>Step 2: Set your threshold</a:t>
            </a: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</a:rPr>
              <a:t>What happens:</a:t>
            </a:r>
            <a:r>
              <a:rPr lang="en-US" sz="2200">
                <a:solidFill>
                  <a:schemeClr val="dk1"/>
                </a:solidFill>
              </a:rPr>
              <a:t> When shaking goes above your threshold number, your astronaut will jump!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</a:rPr>
              <a:t>Try these numbers:</a:t>
            </a:r>
            <a:endParaRPr b="1"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n-US" sz="2200">
                <a:solidFill>
                  <a:schemeClr val="dk1"/>
                </a:solidFill>
              </a:rPr>
              <a:t>1.5</a:t>
            </a:r>
            <a:r>
              <a:rPr lang="en-US" sz="2200">
                <a:solidFill>
                  <a:schemeClr val="dk1"/>
                </a:solidFill>
              </a:rPr>
              <a:t> = very sensitive (tiny shake = jump)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n-US" sz="2200">
                <a:solidFill>
                  <a:schemeClr val="dk1"/>
                </a:solidFill>
              </a:rPr>
              <a:t>2.5</a:t>
            </a:r>
            <a:r>
              <a:rPr lang="en-US" sz="2200">
                <a:solidFill>
                  <a:schemeClr val="dk1"/>
                </a:solidFill>
              </a:rPr>
              <a:t> = medium (normal shake = jump)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b="1" lang="en-US" sz="2200">
                <a:solidFill>
                  <a:schemeClr val="dk1"/>
                </a:solidFill>
              </a:rPr>
              <a:t>3.0</a:t>
            </a:r>
            <a:r>
              <a:rPr lang="en-US" sz="2200">
                <a:solidFill>
                  <a:schemeClr val="dk1"/>
                </a:solidFill>
              </a:rPr>
              <a:t> = less sensitive (hard shake = jump)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dk1"/>
                </a:solidFill>
              </a:rPr>
              <a:t>Keep testing until it feels just right!</a:t>
            </a:r>
            <a:endParaRPr b="1"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2200">
                <a:solidFill>
                  <a:schemeClr val="dk1"/>
                </a:solidFill>
              </a:rPr>
              <a:t>Tip:</a:t>
            </a:r>
            <a:r>
              <a:rPr lang="en-US" sz="2200">
                <a:solidFill>
                  <a:schemeClr val="dk1"/>
                </a:solidFill>
              </a:rPr>
              <a:t> Try light shakes vs. hard shakes to see the difference!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9" title="IMG_355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1549" y="248501"/>
            <a:ext cx="11083800" cy="785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/>
        </p:nvSpPr>
        <p:spPr>
          <a:xfrm>
            <a:off x="121025" y="147922"/>
            <a:ext cx="38190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 u="sng"/>
              <a:t>Core </a:t>
            </a:r>
            <a:r>
              <a:rPr b="1" lang="en-US" sz="2400" u="sng"/>
              <a:t>solution</a:t>
            </a:r>
            <a:endParaRPr b="1" sz="2400" u="sng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/>
        </p:nvSpPr>
        <p:spPr>
          <a:xfrm>
            <a:off x="228600" y="304800"/>
            <a:ext cx="13560600" cy="4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chemeClr val="dk1"/>
                </a:solidFill>
              </a:rPr>
              <a:t>Success Check! ✓</a:t>
            </a:r>
            <a:endParaRPr b="1" sz="4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</a:rPr>
              <a:t>Can you explain these?</a:t>
            </a:r>
            <a:endParaRPr b="1"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✓ I can explain what the accelerometer sensor measures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✓ I can explain what the "threshold" number does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✓ I understand how IF/ELSE helps programs make decisions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3600">
                <a:solidFill>
                  <a:schemeClr val="dk1"/>
                </a:solidFill>
              </a:rPr>
              <a:t>✓ I can explain why "loop forever" is important in our program</a:t>
            </a:r>
            <a:endParaRPr sz="3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